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96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pPr defTabSz="914827">
              <a:defRPr/>
            </a:pPr>
            <a:r>
              <a:rPr lang="en-GB" dirty="0"/>
              <a:t>The Montgomery–</a:t>
            </a:r>
            <a:r>
              <a:rPr lang="en-GB" dirty="0" err="1"/>
              <a:t>Åsberg</a:t>
            </a:r>
            <a:r>
              <a:rPr lang="en-GB" dirty="0"/>
              <a:t> Depression Rating Scale (MADRS), which was designed to be sensitive to the effects of antidepressants, includes ten depressive symptoms, six of which are described as ‘core symptoms’</a:t>
            </a:r>
            <a:r>
              <a:rPr lang="en-US" dirty="0"/>
              <a:t>.</a:t>
            </a:r>
            <a:r>
              <a:rPr lang="en-US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US" b="1" dirty="0"/>
              <a:t>MADRS item 1. Apparent sadness</a:t>
            </a:r>
            <a:endParaRPr lang="en-GB" b="1" dirty="0"/>
          </a:p>
          <a:p>
            <a:pPr lvl="0"/>
            <a:r>
              <a:rPr lang="en-US" dirty="0"/>
              <a:t>Representing despondency, gloom and despair (more than just ordinary transient low spirits), reflected in speech, facial expression, and </a:t>
            </a:r>
            <a:r>
              <a:rPr lang="en-US" dirty="0" err="1"/>
              <a:t>posture.</a:t>
            </a:r>
            <a:r>
              <a:rPr lang="en-US" baseline="30000" dirty="0" err="1"/>
              <a:t>1</a:t>
            </a:r>
            <a:endParaRPr lang="en-GB" dirty="0"/>
          </a:p>
          <a:p>
            <a:pPr lvl="0"/>
            <a:r>
              <a:rPr lang="en-US" dirty="0"/>
              <a:t>This item is a core symptom of the </a:t>
            </a:r>
            <a:r>
              <a:rPr lang="en-US" dirty="0" err="1"/>
              <a:t>MADRS.</a:t>
            </a:r>
            <a:r>
              <a:rPr lang="en-US" baseline="30000" dirty="0" err="1"/>
              <a:t>2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2. Reported sadness</a:t>
            </a:r>
            <a:endParaRPr lang="en-GB" b="1" dirty="0"/>
          </a:p>
          <a:p>
            <a:pPr lvl="0"/>
            <a:r>
              <a:rPr lang="en-US" dirty="0"/>
              <a:t>Representing reports of depressed mood, regardless of whether it is reflected in appearance or </a:t>
            </a:r>
            <a:r>
              <a:rPr lang="en-US" dirty="0" err="1"/>
              <a:t>not.</a:t>
            </a:r>
            <a:r>
              <a:rPr lang="en-US" baseline="30000" dirty="0" err="1"/>
              <a:t>1</a:t>
            </a:r>
            <a:r>
              <a:rPr lang="en-US" dirty="0"/>
              <a:t> Includes low spirits, despondency or the feeling of being beyond help and without </a:t>
            </a:r>
            <a:r>
              <a:rPr lang="en-US" dirty="0" err="1"/>
              <a:t>hope.</a:t>
            </a:r>
            <a:r>
              <a:rPr lang="en-US" baseline="30000" dirty="0" err="1"/>
              <a:t>1</a:t>
            </a:r>
            <a:endParaRPr lang="en-GB" dirty="0"/>
          </a:p>
          <a:p>
            <a:pPr lvl="0"/>
            <a:r>
              <a:rPr lang="en-US" dirty="0"/>
              <a:t>This item is a core symptom of the </a:t>
            </a:r>
            <a:r>
              <a:rPr lang="en-US" dirty="0" err="1"/>
              <a:t>MADRS.</a:t>
            </a:r>
            <a:r>
              <a:rPr lang="en-US" baseline="30000" dirty="0" err="1"/>
              <a:t>2</a:t>
            </a:r>
            <a:endParaRPr lang="en-GB" dirty="0"/>
          </a:p>
          <a:p>
            <a:endParaRPr lang="en-US" dirty="0"/>
          </a:p>
          <a:p>
            <a:r>
              <a:rPr lang="en-US" b="1" dirty="0"/>
              <a:t>MADRS item 3. Inner tension</a:t>
            </a:r>
            <a:endParaRPr lang="en-GB" b="1" dirty="0"/>
          </a:p>
          <a:p>
            <a:pPr lvl="0"/>
            <a:r>
              <a:rPr lang="en-US" dirty="0"/>
              <a:t>Representing feelings of ill-defined discomfort, edginess, inner turmoil, mental tension mounting to either panic, dread or </a:t>
            </a:r>
            <a:r>
              <a:rPr lang="en-US" dirty="0" err="1"/>
              <a:t>anguish.</a:t>
            </a:r>
            <a:r>
              <a:rPr lang="en-US" baseline="30000" dirty="0" err="1"/>
              <a:t>1</a:t>
            </a:r>
            <a:endParaRPr lang="en-GB" dirty="0"/>
          </a:p>
          <a:p>
            <a:pPr lvl="0"/>
            <a:r>
              <a:rPr lang="en-US" dirty="0"/>
              <a:t>This item is a core symptom of the </a:t>
            </a:r>
            <a:r>
              <a:rPr lang="en-US" dirty="0" err="1"/>
              <a:t>MADRS.</a:t>
            </a:r>
            <a:r>
              <a:rPr lang="en-US" baseline="30000" dirty="0" err="1"/>
              <a:t>2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4. Reduced sleep</a:t>
            </a:r>
            <a:endParaRPr lang="en-GB" b="1" dirty="0"/>
          </a:p>
          <a:p>
            <a:pPr lvl="0"/>
            <a:r>
              <a:rPr lang="en-US" dirty="0"/>
              <a:t>Representing the experience of reduced duration or depth of sleep compared to the subject’s own normal pattern when </a:t>
            </a:r>
            <a:r>
              <a:rPr lang="en-US" dirty="0" err="1"/>
              <a:t>well.</a:t>
            </a:r>
            <a:r>
              <a:rPr lang="en-US" baseline="30000" dirty="0" err="1"/>
              <a:t>1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5. Reduced appetite</a:t>
            </a:r>
            <a:endParaRPr lang="en-GB" b="1" dirty="0"/>
          </a:p>
          <a:p>
            <a:pPr lvl="0"/>
            <a:r>
              <a:rPr lang="en-US" dirty="0"/>
              <a:t>Representing the feeling of a loss of appetite compared with when </a:t>
            </a:r>
            <a:r>
              <a:rPr lang="en-US" dirty="0" err="1"/>
              <a:t>well.</a:t>
            </a:r>
            <a:r>
              <a:rPr lang="en-US" baseline="30000" dirty="0" err="1"/>
              <a:t>1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6. Concentration difficulties</a:t>
            </a:r>
            <a:endParaRPr lang="en-GB" b="1" dirty="0"/>
          </a:p>
          <a:p>
            <a:pPr lvl="0"/>
            <a:r>
              <a:rPr lang="en-US" dirty="0"/>
              <a:t>Representing difficulties in collecting one’s thoughts mounting to incapacitating lack of </a:t>
            </a:r>
            <a:r>
              <a:rPr lang="en-US" dirty="0" err="1"/>
              <a:t>concentration.</a:t>
            </a:r>
            <a:r>
              <a:rPr lang="en-US" baseline="30000" dirty="0" err="1"/>
              <a:t>1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7. Lassitude</a:t>
            </a:r>
            <a:endParaRPr lang="en-GB" b="1" dirty="0"/>
          </a:p>
          <a:p>
            <a:pPr lvl="0"/>
            <a:r>
              <a:rPr lang="en-US" dirty="0"/>
              <a:t>Representing a difficulty getting started or slowness initiating and performing everyday </a:t>
            </a:r>
            <a:r>
              <a:rPr lang="en-US" dirty="0" err="1"/>
              <a:t>activities.</a:t>
            </a:r>
            <a:r>
              <a:rPr lang="en-US" baseline="30000" dirty="0" err="1"/>
              <a:t>1</a:t>
            </a:r>
            <a:endParaRPr lang="en-GB" dirty="0"/>
          </a:p>
          <a:p>
            <a:pPr lvl="0"/>
            <a:r>
              <a:rPr lang="en-GB" dirty="0"/>
              <a:t>Some elements also correspond to psychomotor retardation in the </a:t>
            </a:r>
            <a:r>
              <a:rPr lang="en-GB" dirty="0" err="1"/>
              <a:t>APA</a:t>
            </a:r>
            <a:r>
              <a:rPr lang="en-GB" dirty="0"/>
              <a:t> </a:t>
            </a:r>
            <a:r>
              <a:rPr lang="en-GB" dirty="0" err="1"/>
              <a:t>system.</a:t>
            </a:r>
            <a:r>
              <a:rPr lang="en-GB" baseline="30000" dirty="0" err="1"/>
              <a:t>3</a:t>
            </a:r>
            <a:endParaRPr lang="en-GB" dirty="0"/>
          </a:p>
          <a:p>
            <a:pPr lvl="0"/>
            <a:r>
              <a:rPr lang="en-US" dirty="0"/>
              <a:t>This item is a core symptom of the </a:t>
            </a:r>
            <a:r>
              <a:rPr lang="en-US" dirty="0" err="1"/>
              <a:t>MADRS.</a:t>
            </a:r>
            <a:r>
              <a:rPr lang="en-US" baseline="30000" dirty="0" err="1"/>
              <a:t>2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8. Inability to feel</a:t>
            </a:r>
            <a:endParaRPr lang="en-GB" b="1" dirty="0"/>
          </a:p>
          <a:p>
            <a:pPr lvl="0"/>
            <a:r>
              <a:rPr lang="en-US" dirty="0"/>
              <a:t>Representing the subjective experience of reduced interest in the surroundings, or activities that normally give </a:t>
            </a:r>
            <a:r>
              <a:rPr lang="en-US" dirty="0" err="1"/>
              <a:t>pleasure.</a:t>
            </a:r>
            <a:r>
              <a:rPr lang="en-US" baseline="30000" dirty="0" err="1"/>
              <a:t>1</a:t>
            </a:r>
            <a:r>
              <a:rPr lang="en-US" dirty="0"/>
              <a:t> The ability to react with adequate emotion to circumstances or people is </a:t>
            </a:r>
            <a:r>
              <a:rPr lang="en-US" dirty="0" err="1"/>
              <a:t>reduced.</a:t>
            </a:r>
            <a:r>
              <a:rPr lang="en-US" baseline="30000" dirty="0" err="1"/>
              <a:t>1</a:t>
            </a:r>
            <a:endParaRPr lang="en-GB" dirty="0"/>
          </a:p>
          <a:p>
            <a:pPr lvl="0"/>
            <a:r>
              <a:rPr lang="en-US" dirty="0"/>
              <a:t>This item is a core symptom of the </a:t>
            </a:r>
            <a:r>
              <a:rPr lang="en-US" dirty="0" err="1"/>
              <a:t>MADRS.</a:t>
            </a:r>
            <a:r>
              <a:rPr lang="en-US" baseline="30000" dirty="0" err="1"/>
              <a:t>2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9. Pessimistic thoughts</a:t>
            </a:r>
            <a:endParaRPr lang="en-GB" b="1" dirty="0"/>
          </a:p>
          <a:p>
            <a:pPr lvl="0"/>
            <a:r>
              <a:rPr lang="en-US" dirty="0"/>
              <a:t>Representing thoughts of guilt, inferiority, self-reproach, sinfulness, remorse and </a:t>
            </a:r>
            <a:r>
              <a:rPr lang="en-US" dirty="0" err="1"/>
              <a:t>ruin.</a:t>
            </a:r>
            <a:r>
              <a:rPr lang="en-US" baseline="30000" dirty="0" err="1"/>
              <a:t>1</a:t>
            </a:r>
            <a:endParaRPr lang="en-GB" dirty="0"/>
          </a:p>
          <a:p>
            <a:pPr lvl="0"/>
            <a:r>
              <a:rPr lang="en-US" dirty="0"/>
              <a:t>This item is a core symptom of the </a:t>
            </a:r>
            <a:r>
              <a:rPr lang="en-US" dirty="0" err="1"/>
              <a:t>MADRS.</a:t>
            </a:r>
            <a:r>
              <a:rPr lang="en-US" baseline="30000" dirty="0" err="1"/>
              <a:t>2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b="1" dirty="0"/>
              <a:t>MADRS item 10. Suicidal thoughts</a:t>
            </a:r>
            <a:endParaRPr lang="en-GB" b="1" dirty="0"/>
          </a:p>
          <a:p>
            <a:pPr lvl="0"/>
            <a:r>
              <a:rPr lang="en-US" dirty="0"/>
              <a:t>Representing the feeling that life is not worth living, that a natural death would be welcome, suicidal thoughts, and preparations for </a:t>
            </a:r>
            <a:r>
              <a:rPr lang="en-US" dirty="0" err="1"/>
              <a:t>suicide.</a:t>
            </a:r>
            <a:r>
              <a:rPr lang="en-US" baseline="30000" dirty="0" err="1"/>
              <a:t>1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References:</a:t>
            </a:r>
          </a:p>
          <a:p>
            <a:r>
              <a:rPr lang="en-GB" dirty="0"/>
              <a:t>1. Montgomery SA, </a:t>
            </a:r>
            <a:r>
              <a:rPr lang="en-GB" dirty="0" err="1"/>
              <a:t>Asberg</a:t>
            </a:r>
            <a:r>
              <a:rPr lang="en-GB" dirty="0"/>
              <a:t> M. A new depression scale designed to be sensitive to change. Br J Psychiatry 1979; 134: 382–389.</a:t>
            </a:r>
          </a:p>
          <a:p>
            <a:r>
              <a:rPr lang="en-GB" dirty="0"/>
              <a:t>2. </a:t>
            </a:r>
            <a:r>
              <a:rPr lang="en-GB" dirty="0" err="1"/>
              <a:t>Bech</a:t>
            </a:r>
            <a:r>
              <a:rPr lang="en-GB" dirty="0"/>
              <a:t> P, </a:t>
            </a:r>
            <a:r>
              <a:rPr lang="en-GB" dirty="0" err="1"/>
              <a:t>Tanghøj</a:t>
            </a:r>
            <a:r>
              <a:rPr lang="en-GB" dirty="0"/>
              <a:t> P, Andersen HF, </a:t>
            </a:r>
            <a:r>
              <a:rPr lang="en-GB" dirty="0" err="1"/>
              <a:t>Overø</a:t>
            </a:r>
            <a:r>
              <a:rPr lang="en-GB" dirty="0"/>
              <a:t> K. Citalopram dose-response revisited using an alternative psychometric approach to evaluate clinical effects of four fixed citalopram doses compared to placebo in patients with major depression. Psychopharmacology (</a:t>
            </a:r>
            <a:r>
              <a:rPr lang="en-GB" dirty="0" err="1"/>
              <a:t>Berl</a:t>
            </a:r>
            <a:r>
              <a:rPr lang="en-GB" dirty="0"/>
              <a:t>) 2002; 163 (1): 20–25.</a:t>
            </a:r>
          </a:p>
          <a:p>
            <a:r>
              <a:rPr lang="en-GB" dirty="0"/>
              <a:t>3. American Psychiatric Association. Diagnostic and Statistical Manual of Mental Disorders. Fifth Edition (DSM-5™). © American Psychiatric Association, 2013.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911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FF79B0C-FF8B-7248-83D6-F03A1486AB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en-GB" sz="800" baseline="300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3E9FF74-EED3-BB44-810C-07B3CF63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1" y="603475"/>
            <a:ext cx="7429767" cy="267034"/>
          </a:xfrm>
        </p:spPr>
        <p:txBody>
          <a:bodyPr/>
          <a:lstStyle/>
          <a:p>
            <a:r>
              <a:rPr lang="en-GB" sz="1800" dirty="0"/>
              <a:t>MDD symptoms – The Montgomery-</a:t>
            </a:r>
            <a:r>
              <a:rPr lang="en-GB" sz="1800" dirty="0" err="1"/>
              <a:t>Åsberg</a:t>
            </a:r>
            <a:r>
              <a:rPr lang="en-GB" sz="1800" dirty="0"/>
              <a:t> Depression Rating Scale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084E3B-2183-4ED4-831B-A70475826F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532710"/>
            <a:ext cx="6910388" cy="508190"/>
          </a:xfrm>
        </p:spPr>
        <p:txBody>
          <a:bodyPr/>
          <a:lstStyle/>
          <a:p>
            <a:r>
              <a:rPr lang="en-GB" sz="680" dirty="0"/>
              <a:t>Montgomery &amp; </a:t>
            </a:r>
            <a:r>
              <a:rPr lang="en-GB" sz="680" dirty="0" err="1"/>
              <a:t>Asberg</a:t>
            </a:r>
            <a:r>
              <a:rPr lang="en-GB" sz="680" dirty="0"/>
              <a:t>. 1979</a:t>
            </a:r>
          </a:p>
          <a:p>
            <a:r>
              <a:rPr lang="en-GB" sz="680" dirty="0"/>
              <a:t>APA. 2013</a:t>
            </a:r>
          </a:p>
          <a:p>
            <a:r>
              <a:rPr lang="en-GB" sz="680" dirty="0" err="1"/>
              <a:t>Bech</a:t>
            </a:r>
            <a:r>
              <a:rPr lang="en-GB" sz="680" dirty="0"/>
              <a:t> et al. 2002</a:t>
            </a:r>
          </a:p>
          <a:p>
            <a:r>
              <a:rPr lang="en-GB" sz="680" dirty="0"/>
              <a:t>MADRS core symptoms highlighted in bold</a:t>
            </a:r>
            <a:r>
              <a:rPr lang="en-GB" sz="680" baseline="30000" dirty="0"/>
              <a:t>3</a:t>
            </a:r>
          </a:p>
        </p:txBody>
      </p:sp>
      <p:graphicFrame>
        <p:nvGraphicFramePr>
          <p:cNvPr id="18" name="Table 10">
            <a:extLst>
              <a:ext uri="{FF2B5EF4-FFF2-40B4-BE49-F238E27FC236}">
                <a16:creationId xmlns:a16="http://schemas.microsoft.com/office/drawing/2014/main" id="{59B8F417-1DB5-6449-B20A-70632121C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392911"/>
              </p:ext>
            </p:extLst>
          </p:nvPr>
        </p:nvGraphicFramePr>
        <p:xfrm>
          <a:off x="628650" y="981078"/>
          <a:ext cx="7886700" cy="3462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8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718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MADRS depressive symptoms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GB" sz="900" b="1" baseline="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1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Apparent sadness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despondency, gloom and despair (more than just ordinary transient low spirits), reflected in speech, facial expression, and posture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57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Reported</a:t>
                      </a:r>
                      <a:r>
                        <a:rPr lang="en-GB" sz="8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sadness</a:t>
                      </a:r>
                      <a:endParaRPr lang="en-GB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reports of depressed mood, regardless of whether it is reflected in appearance or not.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Includes low spirits, despondency or the feeling of being beyond help and without hope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51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Inner tension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feelings of ill-defined discomfort, edginess, inner turmoil, mental tension mounting to either panic, dread or anguish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51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Reduced sleep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the experience of reduced duration or depth of sleep compared to the subject’s own normal pattern when well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32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Reduced appetite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the feeling of a loss of appetite compared with when well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876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Concentration difficulties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difficulties in collecting one’s thoughts mounting to incapacitating lack of concentration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4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Lassitude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a difficulty getting started or slowness initiating and performing everyday activities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elements also correspond to psychomotor retardation in the APA system</a:t>
                      </a:r>
                      <a:r>
                        <a:rPr lang="en-GB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85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Inability to feel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the subjective experience of reduced interest in the surroundings, or activities that normally give pleasure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ability to react with adequate emotion to circumstances or people is reduced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32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Pessimistic thoughts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thoughts of guilt, inferiority, self-reproach, sinfulness, remorse and ruin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51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</a:tabLs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Suicidal</a:t>
                      </a: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thoughts</a:t>
                      </a:r>
                      <a:endParaRPr lang="en-GB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Representing the feeling that life is not worth living, that a natural death would be welcome, suicidal thoughts, and preparations for suicide</a:t>
                      </a:r>
                      <a:r>
                        <a:rPr lang="en-US" sz="8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90194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799</Words>
  <Application>Microsoft Office PowerPoint</Application>
  <PresentationFormat>On-screen Show (16:9)</PresentationFormat>
  <Paragraphs>83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MDD symptoms – The Montgomery-Åsberg Depression Rating Scale 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